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4" r:id="rId4"/>
    <p:sldId id="268" r:id="rId5"/>
    <p:sldId id="269" r:id="rId6"/>
    <p:sldId id="272" r:id="rId7"/>
    <p:sldId id="271" r:id="rId8"/>
    <p:sldId id="274" r:id="rId9"/>
    <p:sldId id="270" r:id="rId10"/>
    <p:sldId id="275" r:id="rId11"/>
    <p:sldId id="276" r:id="rId12"/>
    <p:sldId id="273" r:id="rId13"/>
    <p:sldId id="277" r:id="rId14"/>
    <p:sldId id="265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6" autoAdjust="0"/>
  </p:normalViewPr>
  <p:slideViewPr>
    <p:cSldViewPr>
      <p:cViewPr varScale="1">
        <p:scale>
          <a:sx n="54" d="100"/>
          <a:sy n="54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6rvUJlg7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3505200"/>
            <a:ext cx="8457440" cy="2152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Neurological Disorders</a:t>
            </a:r>
            <a:br>
              <a:rPr lang="en-US" dirty="0"/>
            </a:br>
            <a:r>
              <a:rPr lang="en-US" dirty="0"/>
              <a:t>Lesson 2.2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5428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ill Sans"/>
                <a:cs typeface="Gill Sans"/>
              </a:rPr>
              <a:t>How do our neurons signal electrically?</a:t>
            </a:r>
          </a:p>
        </p:txBody>
      </p:sp>
      <p:pic>
        <p:nvPicPr>
          <p:cNvPr id="25" name="Picture 4" descr="http://www.clipart.dk.co.uk/DKImages/exp_humanbody/exp_human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2670707"/>
            <a:ext cx="1981200" cy="35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727614" y="4746172"/>
            <a:ext cx="904473" cy="629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8350" y="489857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Electrical Signal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Threshold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/>
              <a:t>When a neuron receives signals from another neuron it may reach threshold.</a:t>
            </a:r>
          </a:p>
          <a:p>
            <a:r>
              <a:rPr lang="en-US" dirty="0"/>
              <a:t>If threshold is reached, Na</a:t>
            </a:r>
            <a:r>
              <a:rPr lang="en-US" baseline="30000" dirty="0"/>
              <a:t>+</a:t>
            </a:r>
            <a:r>
              <a:rPr lang="en-US" dirty="0"/>
              <a:t> channels open.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524"/>
          <a:stretch/>
        </p:blipFill>
        <p:spPr>
          <a:xfrm>
            <a:off x="114822" y="1741117"/>
            <a:ext cx="8991600" cy="1955951"/>
          </a:xfrm>
          <a:prstGeom prst="rect">
            <a:avLst/>
          </a:prstGeom>
        </p:spPr>
      </p:pic>
      <p:sp>
        <p:nvSpPr>
          <p:cNvPr id="6" name="U-Turn Arrow 5"/>
          <p:cNvSpPr/>
          <p:nvPr/>
        </p:nvSpPr>
        <p:spPr>
          <a:xfrm flipV="1">
            <a:off x="2895600" y="3279720"/>
            <a:ext cx="457200" cy="3574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15064" y="2982875"/>
            <a:ext cx="904473" cy="629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13527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Electrical Signal</a:t>
            </a:r>
          </a:p>
        </p:txBody>
      </p:sp>
    </p:spTree>
    <p:extLst>
      <p:ext uri="{BB962C8B-B14F-4D97-AF65-F5344CB8AC3E}">
        <p14:creationId xmlns:p14="http://schemas.microsoft.com/office/powerpoint/2010/main" val="181403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1524" y="2544925"/>
            <a:ext cx="7602248" cy="2865275"/>
            <a:chOff x="801524" y="2286533"/>
            <a:chExt cx="7602248" cy="28652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717" y="2286533"/>
              <a:ext cx="2662055" cy="826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754" y="4325083"/>
              <a:ext cx="2662055" cy="826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2734" y="2286533"/>
              <a:ext cx="2662055" cy="826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715" y="2286533"/>
              <a:ext cx="2662055" cy="826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16200000">
              <a:off x="3913913" y="93257"/>
              <a:ext cx="1402544" cy="738767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657" y="4325083"/>
              <a:ext cx="2662055" cy="8267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" y="4325083"/>
              <a:ext cx="2662055" cy="826725"/>
            </a:xfrm>
            <a:prstGeom prst="rect">
              <a:avLst/>
            </a:prstGeom>
          </p:spPr>
        </p:pic>
      </p:grpSp>
      <p:pic>
        <p:nvPicPr>
          <p:cNvPr id="37" name="Picture 2" descr="http://www.plumbingproducts.com/images/pp-leaky-toi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8500" l="34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85" y="2265875"/>
            <a:ext cx="1122796" cy="14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Threshold</a:t>
            </a:r>
          </a:p>
        </p:txBody>
      </p:sp>
      <p:pic>
        <p:nvPicPr>
          <p:cNvPr id="23" name="Picture 2" descr="http://www.plumbingproducts.com/images/pp-leaky-toi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8500" l="34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76" y="2265875"/>
            <a:ext cx="1122796" cy="14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77503" y="3505200"/>
            <a:ext cx="1676383" cy="1078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23803" y="2622481"/>
            <a:ext cx="1260169" cy="701762"/>
            <a:chOff x="1123803" y="2667000"/>
            <a:chExt cx="1260169" cy="701762"/>
          </a:xfrm>
        </p:grpSpPr>
        <p:sp>
          <p:nvSpPr>
            <p:cNvPr id="27" name="Explosion 2 26"/>
            <p:cNvSpPr/>
            <p:nvPr/>
          </p:nvSpPr>
          <p:spPr>
            <a:xfrm>
              <a:off x="1123803" y="2667000"/>
              <a:ext cx="1260169" cy="701762"/>
            </a:xfrm>
            <a:prstGeom prst="irregularSeal2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20426054">
              <a:off x="1347583" y="280735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Flush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5599" y="2622481"/>
            <a:ext cx="1260169" cy="701762"/>
            <a:chOff x="1123803" y="2667000"/>
            <a:chExt cx="1260169" cy="701762"/>
          </a:xfrm>
        </p:grpSpPr>
        <p:sp>
          <p:nvSpPr>
            <p:cNvPr id="31" name="Explosion 2 30"/>
            <p:cNvSpPr/>
            <p:nvPr/>
          </p:nvSpPr>
          <p:spPr>
            <a:xfrm>
              <a:off x="1123803" y="2667000"/>
              <a:ext cx="1260169" cy="701762"/>
            </a:xfrm>
            <a:prstGeom prst="irregularSeal2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20426054">
              <a:off x="1347583" y="280735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Flush</a:t>
              </a:r>
            </a:p>
          </p:txBody>
        </p:sp>
      </p:grpSp>
      <p:pic>
        <p:nvPicPr>
          <p:cNvPr id="38" name="Picture 2" descr="http://www.plumbingproducts.com/images/pp-leaky-toi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8500" l="34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05" y="2265875"/>
            <a:ext cx="1122796" cy="14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6562533" y="2622481"/>
            <a:ext cx="1260169" cy="701762"/>
            <a:chOff x="1123803" y="2667000"/>
            <a:chExt cx="1260169" cy="701762"/>
          </a:xfrm>
        </p:grpSpPr>
        <p:sp>
          <p:nvSpPr>
            <p:cNvPr id="34" name="Explosion 2 33"/>
            <p:cNvSpPr/>
            <p:nvPr/>
          </p:nvSpPr>
          <p:spPr>
            <a:xfrm>
              <a:off x="1123803" y="2667000"/>
              <a:ext cx="1260169" cy="701762"/>
            </a:xfrm>
            <a:prstGeom prst="irregularSeal2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20426054">
              <a:off x="1347583" y="280735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Flush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69" y="3722318"/>
            <a:ext cx="165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Signal from another neuron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692807" y="4138722"/>
            <a:ext cx="923699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5562600" y="4144773"/>
            <a:ext cx="923699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7798801" y="4144773"/>
            <a:ext cx="923699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/>
      <p:bldP spid="25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Action Potential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343400"/>
            <a:ext cx="914400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47354" y="4383505"/>
            <a:ext cx="1524000" cy="0"/>
          </a:xfrm>
          <a:prstGeom prst="line">
            <a:avLst/>
          </a:prstGeom>
          <a:ln w="889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82885" y="4343400"/>
            <a:ext cx="1524000" cy="0"/>
          </a:xfrm>
          <a:prstGeom prst="line">
            <a:avLst/>
          </a:prstGeom>
          <a:ln w="889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75714" y="4343400"/>
            <a:ext cx="1327910" cy="676365"/>
          </a:xfrm>
          <a:prstGeom prst="line">
            <a:avLst/>
          </a:prstGeom>
          <a:ln w="889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1020466">
            <a:off x="1066800" y="2438400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1020466">
            <a:off x="2150077" y="2241643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1020466">
            <a:off x="2280854" y="2744014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020466">
            <a:off x="3619499" y="2389414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020466">
            <a:off x="3799262" y="2888657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1020466">
            <a:off x="4588477" y="2457857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020466">
            <a:off x="5002432" y="2873143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1020466">
            <a:off x="5416385" y="2133602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1020466">
            <a:off x="6112477" y="2701284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020466">
            <a:off x="7026876" y="2299201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1020466">
            <a:off x="7282840" y="2953282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1020466">
            <a:off x="549877" y="3033299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21020466">
            <a:off x="1659923" y="3242567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1020466">
            <a:off x="3064478" y="3177942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020466">
            <a:off x="8420101" y="2133601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020466">
            <a:off x="8627077" y="3097926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020466">
            <a:off x="7865077" y="2579230"/>
            <a:ext cx="3810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-8391" y="3943290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Outside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59" y="4419600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Inside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41497" y="4683375"/>
            <a:ext cx="3082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Toothpick = Na</a:t>
            </a:r>
            <a:r>
              <a:rPr lang="en-US" sz="2000" baseline="30000" dirty="0"/>
              <a:t>+</a:t>
            </a:r>
            <a:r>
              <a:rPr lang="en-US" sz="2000" dirty="0"/>
              <a:t> ion channel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204" y="1697479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Bean = Na</a:t>
            </a:r>
            <a:r>
              <a:rPr lang="en-US" sz="2000" baseline="30000" dirty="0"/>
              <a:t>+</a:t>
            </a:r>
            <a:r>
              <a:rPr lang="en-US" sz="2000" dirty="0"/>
              <a:t> ion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1860012" y="2002508"/>
            <a:ext cx="394775" cy="265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36212" y="4419600"/>
            <a:ext cx="394775" cy="265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31709" y="3943290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Open channel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64676" y="3932404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Closed channel</a:t>
            </a:r>
          </a:p>
        </p:txBody>
      </p:sp>
    </p:spTree>
    <p:extLst>
      <p:ext uri="{BB962C8B-B14F-4D97-AF65-F5344CB8AC3E}">
        <p14:creationId xmlns:p14="http://schemas.microsoft.com/office/powerpoint/2010/main" val="310468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the Action Potential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1524" y="2544925"/>
            <a:ext cx="7602248" cy="2865275"/>
            <a:chOff x="801524" y="2286533"/>
            <a:chExt cx="7602248" cy="28652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717" y="2286533"/>
              <a:ext cx="2662055" cy="826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754" y="4325083"/>
              <a:ext cx="2662055" cy="826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2734" y="2286533"/>
              <a:ext cx="2662055" cy="826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715" y="2286533"/>
              <a:ext cx="2662055" cy="826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16200000">
              <a:off x="3913913" y="93257"/>
              <a:ext cx="1402544" cy="738767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657" y="4325083"/>
              <a:ext cx="2662055" cy="8267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" y="4325083"/>
              <a:ext cx="2662055" cy="826725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417982" y="2315285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76400" y="2319243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191000" y="2303812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449418" y="2307770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934200" y="2307772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192618" y="2311730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77503" y="3505200"/>
            <a:ext cx="1676383" cy="1078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9" y="3722318"/>
            <a:ext cx="165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Signal from another neuron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33400" y="1626339"/>
            <a:ext cx="685800" cy="431061"/>
            <a:chOff x="2681483" y="1651678"/>
            <a:chExt cx="685800" cy="431061"/>
          </a:xfrm>
        </p:grpSpPr>
        <p:sp>
          <p:nvSpPr>
            <p:cNvPr id="38" name="Oval 37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57400" y="1295400"/>
            <a:ext cx="685800" cy="431061"/>
            <a:chOff x="2681483" y="1651678"/>
            <a:chExt cx="685800" cy="431061"/>
          </a:xfrm>
        </p:grpSpPr>
        <p:sp>
          <p:nvSpPr>
            <p:cNvPr id="41" name="Oval 40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05200" y="1626339"/>
            <a:ext cx="685800" cy="431061"/>
            <a:chOff x="2681483" y="1651678"/>
            <a:chExt cx="685800" cy="431061"/>
          </a:xfrm>
        </p:grpSpPr>
        <p:sp>
          <p:nvSpPr>
            <p:cNvPr id="44" name="Oval 43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24600" y="1676400"/>
            <a:ext cx="685800" cy="431061"/>
            <a:chOff x="2681483" y="1651678"/>
            <a:chExt cx="685800" cy="431061"/>
          </a:xfrm>
        </p:grpSpPr>
        <p:sp>
          <p:nvSpPr>
            <p:cNvPr id="47" name="Oval 46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8000" y="1245339"/>
            <a:ext cx="685800" cy="431061"/>
            <a:chOff x="2681483" y="1651678"/>
            <a:chExt cx="685800" cy="431061"/>
          </a:xfrm>
        </p:grpSpPr>
        <p:sp>
          <p:nvSpPr>
            <p:cNvPr id="50" name="Oval 49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937658" y="2315285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4724400" y="2307770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7467600" y="2307772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895600" y="3442069"/>
            <a:ext cx="685800" cy="431061"/>
            <a:chOff x="2681483" y="1651678"/>
            <a:chExt cx="685800" cy="431061"/>
          </a:xfrm>
        </p:grpSpPr>
        <p:sp>
          <p:nvSpPr>
            <p:cNvPr id="56" name="Oval 55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09800" y="3707661"/>
            <a:ext cx="685800" cy="431061"/>
            <a:chOff x="2681483" y="1651678"/>
            <a:chExt cx="685800" cy="431061"/>
          </a:xfrm>
        </p:grpSpPr>
        <p:sp>
          <p:nvSpPr>
            <p:cNvPr id="59" name="Oval 58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24400" y="3798722"/>
            <a:ext cx="685800" cy="431061"/>
            <a:chOff x="2681483" y="1651678"/>
            <a:chExt cx="685800" cy="431061"/>
          </a:xfrm>
        </p:grpSpPr>
        <p:sp>
          <p:nvSpPr>
            <p:cNvPr id="62" name="Oval 61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69531" y="4014253"/>
            <a:ext cx="685800" cy="431061"/>
            <a:chOff x="2681483" y="1651678"/>
            <a:chExt cx="685800" cy="431061"/>
          </a:xfrm>
        </p:grpSpPr>
        <p:sp>
          <p:nvSpPr>
            <p:cNvPr id="65" name="Oval 64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30292" y="3792169"/>
            <a:ext cx="685800" cy="431061"/>
            <a:chOff x="2681483" y="1651678"/>
            <a:chExt cx="685800" cy="431061"/>
          </a:xfrm>
        </p:grpSpPr>
        <p:sp>
          <p:nvSpPr>
            <p:cNvPr id="68" name="Oval 67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sp>
        <p:nvSpPr>
          <p:cNvPr id="70" name="Right Arrow 69"/>
          <p:cNvSpPr/>
          <p:nvPr/>
        </p:nvSpPr>
        <p:spPr>
          <a:xfrm rot="5400000">
            <a:off x="975859" y="2830691"/>
            <a:ext cx="1641987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>
            <a:off x="3753136" y="2830691"/>
            <a:ext cx="1641987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 rot="5400000">
            <a:off x="6496336" y="2830691"/>
            <a:ext cx="1641987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4191000" y="1524000"/>
            <a:ext cx="685800" cy="431061"/>
            <a:chOff x="2681483" y="1651678"/>
            <a:chExt cx="685800" cy="431061"/>
          </a:xfrm>
        </p:grpSpPr>
        <p:sp>
          <p:nvSpPr>
            <p:cNvPr id="74" name="Oval 73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191000" y="4088236"/>
            <a:ext cx="685800" cy="431061"/>
            <a:chOff x="2681483" y="1651678"/>
            <a:chExt cx="685800" cy="431061"/>
          </a:xfrm>
        </p:grpSpPr>
        <p:sp>
          <p:nvSpPr>
            <p:cNvPr id="77" name="Oval 76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sp>
        <p:nvSpPr>
          <p:cNvPr id="79" name="Right Arrow 78"/>
          <p:cNvSpPr/>
          <p:nvPr/>
        </p:nvSpPr>
        <p:spPr>
          <a:xfrm>
            <a:off x="1506351" y="4457699"/>
            <a:ext cx="6568872" cy="10782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592220" y="4703802"/>
            <a:ext cx="449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Action Potential</a:t>
            </a:r>
          </a:p>
        </p:txBody>
      </p:sp>
      <p:sp>
        <p:nvSpPr>
          <p:cNvPr id="81" name="Right Arrow 80"/>
          <p:cNvSpPr/>
          <p:nvPr/>
        </p:nvSpPr>
        <p:spPr>
          <a:xfrm>
            <a:off x="2692807" y="4138722"/>
            <a:ext cx="923699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>
            <a:off x="5562600" y="4144773"/>
            <a:ext cx="923699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ight Arrow 82"/>
          <p:cNvSpPr/>
          <p:nvPr/>
        </p:nvSpPr>
        <p:spPr>
          <a:xfrm>
            <a:off x="8211789" y="4153495"/>
            <a:ext cx="923699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256" y="5410200"/>
            <a:ext cx="7282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the principle of diffusion, where will the Na+ go once the Na+ channels open?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will enter the axon, because it is a lower concentration inside the axon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Action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52" grpId="0" animBg="1"/>
      <p:bldP spid="53" grpId="0" animBg="1"/>
      <p:bldP spid="54" grpId="0" animBg="1"/>
      <p:bldP spid="70" grpId="0" animBg="1"/>
      <p:bldP spid="71" grpId="0" animBg="1"/>
      <p:bldP spid="72" grpId="0" animBg="1"/>
      <p:bldP spid="79" grpId="0" animBg="1"/>
      <p:bldP spid="80" grpId="0"/>
      <p:bldP spid="81" grpId="0" animBg="1"/>
      <p:bldP spid="82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Novocain work?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plugs the toilets!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1524" y="2486103"/>
            <a:ext cx="7602248" cy="2865275"/>
            <a:chOff x="801524" y="2286533"/>
            <a:chExt cx="7602248" cy="2865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717" y="2286533"/>
              <a:ext cx="2662055" cy="826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754" y="4325083"/>
              <a:ext cx="2662055" cy="826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2734" y="2286533"/>
              <a:ext cx="2662055" cy="826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715" y="2286533"/>
              <a:ext cx="2662055" cy="8267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6200000">
              <a:off x="3913913" y="93257"/>
              <a:ext cx="1402544" cy="738767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657" y="4325083"/>
              <a:ext cx="2662055" cy="826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" y="4325083"/>
              <a:ext cx="2662055" cy="826725"/>
            </a:xfrm>
            <a:prstGeom prst="rect">
              <a:avLst/>
            </a:prstGeom>
          </p:spPr>
        </p:pic>
      </p:grpSp>
      <p:pic>
        <p:nvPicPr>
          <p:cNvPr id="20" name="Picture 2" descr="http://www.plumbingproducts.com/images/pp-leaky-toi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8500" l="34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22" y="2259360"/>
            <a:ext cx="1024824" cy="12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plumbingproducts.com/images/pp-leaky-toi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8500" l="34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76" y="2209800"/>
            <a:ext cx="1024824" cy="12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plumbingproducts.com/images/pp-leaky-toi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8500" l="34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76" y="2209800"/>
            <a:ext cx="1024824" cy="12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77503" y="3446378"/>
            <a:ext cx="1676383" cy="1078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-25256" y="3782536"/>
            <a:ext cx="165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Pain Signal</a:t>
            </a:r>
          </a:p>
        </p:txBody>
      </p:sp>
      <p:sp>
        <p:nvSpPr>
          <p:cNvPr id="34" name="Flowchart: Alternate Process 33"/>
          <p:cNvSpPr/>
          <p:nvPr/>
        </p:nvSpPr>
        <p:spPr>
          <a:xfrm>
            <a:off x="1218941" y="2665049"/>
            <a:ext cx="871375" cy="4572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Out of Order</a:t>
            </a:r>
          </a:p>
        </p:txBody>
      </p:sp>
      <p:sp>
        <p:nvSpPr>
          <p:cNvPr id="35" name="Flowchart: Alternate Process 34"/>
          <p:cNvSpPr/>
          <p:nvPr/>
        </p:nvSpPr>
        <p:spPr>
          <a:xfrm>
            <a:off x="4013729" y="2665049"/>
            <a:ext cx="871375" cy="4572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Out of Order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6756929" y="2665049"/>
            <a:ext cx="871375" cy="4572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Out of Order</a:t>
            </a:r>
          </a:p>
        </p:txBody>
      </p:sp>
      <p:pic>
        <p:nvPicPr>
          <p:cNvPr id="38" name="Picture 2" descr="[tooth+cavity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6068"/>
          <a:stretch/>
        </p:blipFill>
        <p:spPr bwMode="auto">
          <a:xfrm>
            <a:off x="7755860" y="83969"/>
            <a:ext cx="1217897" cy="14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Novocain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14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The axon can’t send Action Potentials.</a:t>
            </a:r>
          </a:p>
          <a:p>
            <a:pPr lvl="1"/>
            <a:r>
              <a:rPr lang="en-US" dirty="0"/>
              <a:t>Meaning you can’t feel pain!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1524" y="2527113"/>
            <a:ext cx="7602248" cy="2865275"/>
            <a:chOff x="801524" y="2286533"/>
            <a:chExt cx="7602248" cy="2865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717" y="2286533"/>
              <a:ext cx="2662055" cy="826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754" y="4325083"/>
              <a:ext cx="2662055" cy="826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2734" y="2286533"/>
              <a:ext cx="2662055" cy="826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715" y="2286533"/>
              <a:ext cx="2662055" cy="8267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6200000">
              <a:off x="3913913" y="93257"/>
              <a:ext cx="1402544" cy="738767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657" y="4325083"/>
              <a:ext cx="2662055" cy="826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" y="4325083"/>
              <a:ext cx="2662055" cy="826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1417982" y="2297473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676400" y="2301431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91000" y="2286000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449418" y="2289958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934200" y="2289960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192618" y="2293918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Alternate Process 33"/>
          <p:cNvSpPr/>
          <p:nvPr/>
        </p:nvSpPr>
        <p:spPr>
          <a:xfrm>
            <a:off x="1143000" y="2708967"/>
            <a:ext cx="989551" cy="4572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" b="1" dirty="0">
                <a:solidFill>
                  <a:schemeClr val="tx1"/>
                </a:solidFill>
              </a:rPr>
              <a:t>Novocain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3941677" y="2708967"/>
            <a:ext cx="989551" cy="4572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" b="1" dirty="0">
                <a:solidFill>
                  <a:schemeClr val="tx1"/>
                </a:solidFill>
              </a:rPr>
              <a:t>Novocain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6686956" y="2708967"/>
            <a:ext cx="989551" cy="4572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" b="1" dirty="0">
                <a:solidFill>
                  <a:schemeClr val="tx1"/>
                </a:solidFill>
              </a:rPr>
              <a:t>Novocain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1524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happens if the Na</a:t>
            </a:r>
            <a:r>
              <a:rPr lang="en-US" baseline="30000" dirty="0"/>
              <a:t>+</a:t>
            </a:r>
            <a:r>
              <a:rPr lang="en-US" dirty="0"/>
              <a:t> channels can’t open?</a:t>
            </a:r>
          </a:p>
          <a:p>
            <a:endParaRPr lang="en-US" dirty="0"/>
          </a:p>
        </p:txBody>
      </p:sp>
      <p:pic>
        <p:nvPicPr>
          <p:cNvPr id="4098" name="Picture 2" descr="[tooth+cavity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6068"/>
          <a:stretch/>
        </p:blipFill>
        <p:spPr bwMode="auto">
          <a:xfrm>
            <a:off x="7755860" y="83969"/>
            <a:ext cx="1217897" cy="14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ight Arrow 41"/>
          <p:cNvSpPr/>
          <p:nvPr/>
        </p:nvSpPr>
        <p:spPr>
          <a:xfrm>
            <a:off x="77503" y="3469576"/>
            <a:ext cx="1676383" cy="1078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25256" y="3805734"/>
            <a:ext cx="165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Pain Signal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09800" y="4707760"/>
            <a:ext cx="449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No Signal</a:t>
            </a:r>
          </a:p>
        </p:txBody>
      </p:sp>
    </p:spTree>
    <p:extLst>
      <p:ext uri="{BB962C8B-B14F-4D97-AF65-F5344CB8AC3E}">
        <p14:creationId xmlns:p14="http://schemas.microsoft.com/office/powerpoint/2010/main" val="3236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Ethan needs to have a cavity filled. Before his doctor begins drilling, she gives him Novocain to prevent pain. </a:t>
            </a:r>
          </a:p>
          <a:p>
            <a:endParaRPr lang="en-US" dirty="0"/>
          </a:p>
          <a:p>
            <a:r>
              <a:rPr lang="en-US" dirty="0"/>
              <a:t>How do you think Novocain works???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Novocain stops our neurons from signaling electrically.</a:t>
            </a:r>
          </a:p>
          <a:p>
            <a:pPr lvl="1"/>
            <a:r>
              <a:rPr lang="en-US" dirty="0"/>
              <a:t>But how do our neurons signal electrically???</a:t>
            </a:r>
          </a:p>
        </p:txBody>
      </p:sp>
      <p:pic>
        <p:nvPicPr>
          <p:cNvPr id="1026" name="Picture 2" descr="http://www.yai.org/images/11/desense-dentistry-stor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1828800"/>
            <a:ext cx="425145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 Send Signals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782763"/>
          </a:xfrm>
        </p:spPr>
        <p:txBody>
          <a:bodyPr/>
          <a:lstStyle/>
          <a:p>
            <a:r>
              <a:rPr lang="en-US" dirty="0"/>
              <a:t>Chemically via synapses</a:t>
            </a:r>
          </a:p>
          <a:p>
            <a:r>
              <a:rPr lang="en-US" dirty="0"/>
              <a:t>Electrically via axons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524"/>
          <a:stretch/>
        </p:blipFill>
        <p:spPr>
          <a:xfrm>
            <a:off x="114822" y="1741117"/>
            <a:ext cx="8991600" cy="19559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17168" y="2983919"/>
            <a:ext cx="904473" cy="629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-Turn Arrow 5"/>
          <p:cNvSpPr/>
          <p:nvPr/>
        </p:nvSpPr>
        <p:spPr>
          <a:xfrm flipV="1">
            <a:off x="2895600" y="3279720"/>
            <a:ext cx="457200" cy="3574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1641" y="3697069"/>
            <a:ext cx="1106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Chemical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7904" y="313631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Electrical Signal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15064" y="2982875"/>
            <a:ext cx="904473" cy="629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13527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Electrical Signal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586864" y="2984766"/>
            <a:ext cx="904473" cy="629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313716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Electrical Signal</a:t>
            </a:r>
          </a:p>
        </p:txBody>
      </p:sp>
      <p:sp>
        <p:nvSpPr>
          <p:cNvPr id="13" name="U-Turn Arrow 12"/>
          <p:cNvSpPr/>
          <p:nvPr/>
        </p:nvSpPr>
        <p:spPr>
          <a:xfrm flipV="1">
            <a:off x="5860359" y="3275149"/>
            <a:ext cx="457200" cy="3574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692498"/>
            <a:ext cx="1106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Chemical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34572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5237"/>
            <a:ext cx="8229600" cy="1173163"/>
          </a:xfrm>
        </p:spPr>
        <p:txBody>
          <a:bodyPr/>
          <a:lstStyle/>
          <a:p>
            <a:r>
              <a:rPr lang="en-US" dirty="0"/>
              <a:t>Axons signal electrically in a process called the Action Potential.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316" r="66134" b="9359"/>
          <a:stretch/>
        </p:blipFill>
        <p:spPr>
          <a:xfrm>
            <a:off x="1738132" y="1979709"/>
            <a:ext cx="5122134" cy="266849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62552" y="3657158"/>
            <a:ext cx="1593273" cy="1426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7688" y="3732239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Electrical Signal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54015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The Axon’s Electrical Signal: </a:t>
            </a:r>
            <a:br>
              <a:rPr lang="en-US" dirty="0"/>
            </a:br>
            <a:r>
              <a:rPr lang="en-US" u="sng" dirty="0"/>
              <a:t>The Action Potential </a:t>
            </a:r>
          </a:p>
        </p:txBody>
      </p:sp>
    </p:spTree>
    <p:extLst>
      <p:ext uri="{BB962C8B-B14F-4D97-AF65-F5344CB8AC3E}">
        <p14:creationId xmlns:p14="http://schemas.microsoft.com/office/powerpoint/2010/main" val="66036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we model the Action Potential, let’s review: </a:t>
            </a:r>
            <a:r>
              <a:rPr lang="en-US" u="sng" dirty="0"/>
              <a:t>Diffusion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t="24600" r="61509" b="38921"/>
          <a:stretch/>
        </p:blipFill>
        <p:spPr bwMode="auto">
          <a:xfrm>
            <a:off x="1349830" y="2111829"/>
            <a:ext cx="2362200" cy="35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t="24600" r="45935" b="38921"/>
          <a:stretch/>
        </p:blipFill>
        <p:spPr bwMode="auto">
          <a:xfrm>
            <a:off x="5540830" y="2111829"/>
            <a:ext cx="2362200" cy="35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72928" y="2901938"/>
            <a:ext cx="898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/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62400" y="3764517"/>
            <a:ext cx="1219200" cy="2138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946448" y="2122716"/>
            <a:ext cx="2590800" cy="342900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Sodium Ions (Na</a:t>
            </a:r>
            <a:r>
              <a:rPr lang="en-US" baseline="30000" dirty="0"/>
              <a:t>+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1878" y="229688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4703" y="242751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7103" y="212271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236298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6961" y="2057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3458" y="24166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1245" y="218803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4054" y="207917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215537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86400" y="2144484"/>
            <a:ext cx="2590800" cy="3429000"/>
            <a:chOff x="5486400" y="2144484"/>
            <a:chExt cx="2590800" cy="3429000"/>
          </a:xfrm>
        </p:grpSpPr>
        <p:sp>
          <p:nvSpPr>
            <p:cNvPr id="14" name="Can 13"/>
            <p:cNvSpPr/>
            <p:nvPr/>
          </p:nvSpPr>
          <p:spPr>
            <a:xfrm>
              <a:off x="5486400" y="2144484"/>
              <a:ext cx="2590800" cy="3429000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8014" y="297179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18854" y="3825547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42246" y="480059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02894" y="3056142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799" y="4298682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41909" y="3525794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63206" y="411479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79502" y="4919165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96069" y="272064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  <a:r>
                <a:rPr lang="en-US" baseline="30000" dirty="0"/>
                <a:t>+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962400" y="3764517"/>
            <a:ext cx="1219200" cy="2138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72928" y="2901938"/>
            <a:ext cx="898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98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we model the Action Potential, </a:t>
            </a:r>
            <a:br>
              <a:rPr lang="en-US" dirty="0"/>
            </a:br>
            <a:r>
              <a:rPr lang="en-US" dirty="0"/>
              <a:t>let’s review: </a:t>
            </a:r>
            <a:r>
              <a:rPr lang="en-US" u="sng" dirty="0"/>
              <a:t>The Cell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433" t="19255" r="32783" b="16715"/>
          <a:stretch/>
        </p:blipFill>
        <p:spPr>
          <a:xfrm>
            <a:off x="1371600" y="1587296"/>
            <a:ext cx="6324600" cy="314370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963716" y="3013735"/>
            <a:ext cx="356085" cy="378514"/>
          </a:xfrm>
          <a:prstGeom prst="frame">
            <a:avLst>
              <a:gd name="adj1" fmla="val 746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28514" y="3415599"/>
            <a:ext cx="526618" cy="12220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61245" y="3414020"/>
            <a:ext cx="511884" cy="1223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461244" y="4758199"/>
            <a:ext cx="1361228" cy="1253127"/>
            <a:chOff x="6852558" y="4434659"/>
            <a:chExt cx="1361228" cy="12531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2559" y="4434659"/>
              <a:ext cx="1361226" cy="4469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2558" y="5240837"/>
              <a:ext cx="1361228" cy="44694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6200000">
              <a:off x="7350446" y="4434474"/>
              <a:ext cx="408999" cy="12374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61244" y="4637670"/>
            <a:ext cx="1408673" cy="1458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8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Membrane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causes the Na</a:t>
            </a:r>
            <a:r>
              <a:rPr lang="en-US" baseline="30000" dirty="0"/>
              <a:t>+</a:t>
            </a:r>
            <a:r>
              <a:rPr lang="en-US" dirty="0"/>
              <a:t> channels to open?</a:t>
            </a:r>
          </a:p>
          <a:p>
            <a:pPr lvl="1"/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channels open at </a:t>
            </a:r>
            <a:r>
              <a:rPr lang="en-US" u="sng" dirty="0"/>
              <a:t>Threshold</a:t>
            </a:r>
            <a:r>
              <a:rPr lang="en-US" dirty="0"/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1524" y="2544925"/>
            <a:ext cx="7602248" cy="2865275"/>
            <a:chOff x="801524" y="2286533"/>
            <a:chExt cx="7602248" cy="28652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717" y="2286533"/>
              <a:ext cx="2662055" cy="8267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754" y="4325083"/>
              <a:ext cx="2662055" cy="826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2734" y="2286533"/>
              <a:ext cx="2662055" cy="8267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715" y="2286533"/>
              <a:ext cx="2662055" cy="8267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6200000">
              <a:off x="3913913" y="93257"/>
              <a:ext cx="1402544" cy="738767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657" y="4325083"/>
              <a:ext cx="2662055" cy="8267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" y="4325083"/>
              <a:ext cx="2662055" cy="8267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19200" y="1496296"/>
            <a:ext cx="685800" cy="431061"/>
            <a:chOff x="2681483" y="1651678"/>
            <a:chExt cx="685800" cy="431061"/>
          </a:xfrm>
        </p:grpSpPr>
        <p:sp>
          <p:nvSpPr>
            <p:cNvPr id="25" name="Oval 24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sp>
        <p:nvSpPr>
          <p:cNvPr id="27" name="Bent-Up Arrow 26"/>
          <p:cNvSpPr/>
          <p:nvPr/>
        </p:nvSpPr>
        <p:spPr>
          <a:xfrm rot="2463211">
            <a:off x="1814143" y="1731404"/>
            <a:ext cx="763049" cy="641867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161182" y="2315285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419600" y="2319243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458068" y="2319243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7010400" y="2323201"/>
            <a:ext cx="228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6028248" y="2809026"/>
            <a:ext cx="1641987" cy="3005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264069" y="1496296"/>
            <a:ext cx="685800" cy="431061"/>
            <a:chOff x="2681483" y="1651678"/>
            <a:chExt cx="685800" cy="431061"/>
          </a:xfrm>
        </p:grpSpPr>
        <p:sp>
          <p:nvSpPr>
            <p:cNvPr id="34" name="Oval 33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sp>
        <p:nvSpPr>
          <p:cNvPr id="36" name="Bent-Up Arrow 35"/>
          <p:cNvSpPr/>
          <p:nvPr/>
        </p:nvSpPr>
        <p:spPr>
          <a:xfrm rot="2463211">
            <a:off x="4018563" y="1541983"/>
            <a:ext cx="763049" cy="641867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245991" y="1496296"/>
            <a:ext cx="685800" cy="431061"/>
            <a:chOff x="2681483" y="1651678"/>
            <a:chExt cx="685800" cy="431061"/>
          </a:xfrm>
        </p:grpSpPr>
        <p:sp>
          <p:nvSpPr>
            <p:cNvPr id="38" name="Oval 37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4474" y="3679738"/>
            <a:ext cx="685800" cy="431061"/>
            <a:chOff x="2681483" y="1651678"/>
            <a:chExt cx="685800" cy="431061"/>
          </a:xfrm>
        </p:grpSpPr>
        <p:sp>
          <p:nvSpPr>
            <p:cNvPr id="41" name="Oval 40"/>
            <p:cNvSpPr/>
            <p:nvPr/>
          </p:nvSpPr>
          <p:spPr>
            <a:xfrm>
              <a:off x="2695339" y="1651678"/>
              <a:ext cx="491836" cy="431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81483" y="16825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</a:t>
              </a:r>
              <a:r>
                <a:rPr lang="en-US" b="1" baseline="30000" dirty="0"/>
                <a:t>+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05200" y="3797901"/>
            <a:ext cx="1848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Closed</a:t>
            </a:r>
          </a:p>
          <a:p>
            <a:pPr algn="ctr"/>
            <a:r>
              <a:rPr lang="en-US" sz="2500" dirty="0"/>
              <a:t>Na</a:t>
            </a:r>
            <a:r>
              <a:rPr lang="en-US" sz="2500" baseline="30000" dirty="0"/>
              <a:t>+</a:t>
            </a:r>
            <a:r>
              <a:rPr lang="en-US" sz="2500" dirty="0"/>
              <a:t> channel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21828" y="3797901"/>
            <a:ext cx="1848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Open</a:t>
            </a:r>
          </a:p>
          <a:p>
            <a:pPr algn="ctr"/>
            <a:r>
              <a:rPr lang="en-US" sz="2500" dirty="0"/>
              <a:t>Na</a:t>
            </a:r>
            <a:r>
              <a:rPr lang="en-US" sz="2500" baseline="30000" dirty="0"/>
              <a:t>+</a:t>
            </a:r>
            <a:r>
              <a:rPr lang="en-US" sz="2500" dirty="0"/>
              <a:t> channel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121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would Na+ want to move?</a:t>
            </a:r>
          </a:p>
        </p:txBody>
      </p:sp>
    </p:spTree>
    <p:extLst>
      <p:ext uri="{BB962C8B-B14F-4D97-AF65-F5344CB8AC3E}">
        <p14:creationId xmlns:p14="http://schemas.microsoft.com/office/powerpoint/2010/main" val="3467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we model the Action Potential, let’s review: </a:t>
            </a:r>
            <a:r>
              <a:rPr lang="en-US" u="sng" dirty="0"/>
              <a:t>Threshold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1"/>
            <a:ext cx="4876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flush a toilet?</a:t>
            </a:r>
          </a:p>
          <a:p>
            <a:pPr lvl="1"/>
            <a:endParaRPr lang="en-US" dirty="0"/>
          </a:p>
          <a:p>
            <a:r>
              <a:rPr lang="en-US" dirty="0"/>
              <a:t>What if you just gently jiggle the handle? Will the toilet flush?</a:t>
            </a:r>
          </a:p>
          <a:p>
            <a:pPr lvl="1"/>
            <a:endParaRPr lang="en-US" dirty="0"/>
          </a:p>
          <a:p>
            <a:r>
              <a:rPr lang="en-US" dirty="0"/>
              <a:t>Can you stop a toilet from flushing after it’s started to flush?</a:t>
            </a:r>
          </a:p>
        </p:txBody>
      </p:sp>
      <p:pic>
        <p:nvPicPr>
          <p:cNvPr id="2050" name="Picture 2" descr="http://www.plumbingproducts.com/images/pp-leaky-toi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434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</vt:lpstr>
      <vt:lpstr>Office Theme</vt:lpstr>
      <vt:lpstr>Neurological Disorders Lesson 2.2 </vt:lpstr>
      <vt:lpstr>Do Now:</vt:lpstr>
      <vt:lpstr>Neurons Send Signals</vt:lpstr>
      <vt:lpstr>The Axon’s Electrical Signal:  The Action Potential </vt:lpstr>
      <vt:lpstr>Before we model the Action Potential, let’s review: Diffusion</vt:lpstr>
      <vt:lpstr>Diffusion of Sodium Ions (Na+)</vt:lpstr>
      <vt:lpstr>Before we model the Action Potential,  let’s review: The Cell Membrane</vt:lpstr>
      <vt:lpstr>The Cell Membrane</vt:lpstr>
      <vt:lpstr>Before we model the Action Potential, let’s review: Threshold</vt:lpstr>
      <vt:lpstr>Getting to Threshold</vt:lpstr>
      <vt:lpstr>Getting to Threshold</vt:lpstr>
      <vt:lpstr>Modeling the Action Potential</vt:lpstr>
      <vt:lpstr>Model of the Action Potential</vt:lpstr>
      <vt:lpstr>How does Novocain work?</vt:lpstr>
      <vt:lpstr>How does Novocain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KACIE MARCHETTI</cp:lastModifiedBy>
  <cp:revision>79</cp:revision>
  <cp:lastPrinted>2018-09-25T19:28:10Z</cp:lastPrinted>
  <dcterms:created xsi:type="dcterms:W3CDTF">2012-02-13T17:28:47Z</dcterms:created>
  <dcterms:modified xsi:type="dcterms:W3CDTF">2020-01-14T13:42:08Z</dcterms:modified>
</cp:coreProperties>
</file>